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84" r:id="rId3"/>
    <p:sldId id="285" r:id="rId4"/>
    <p:sldId id="256" r:id="rId5"/>
    <p:sldId id="257" r:id="rId6"/>
    <p:sldId id="258" r:id="rId7"/>
    <p:sldId id="259" r:id="rId8"/>
    <p:sldId id="283" r:id="rId9"/>
    <p:sldId id="286" r:id="rId10"/>
    <p:sldId id="29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1422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esktop\&#1089;&#1072;&#1088;&#1072;&#1087;&#1090;&#1072;&#1084;&#1072;&#1083;&#1072;&#1088;%20&#1084;&#1072;&#1091;&#1089;&#1099;&#1084;%202022\&#1030;%20&#1078;&#1078;%202021-22%20&#1256;&#1085;&#1076;.&#1090;&#1241;&#1078;.&#1073;-&#1096;&#1072;%20&#1179;&#1086;&#1088;&#1099;&#1090;&#1099;&#1085;&#1076;&#1099;%20&#1077;&#1089;&#1077;&#1073;&#1110;\&#1052;&#1086;&#1085;&#1080;&#1090;&#1086;&#1088;&#1080;&#1085;&#1075;%20&#1256;&#1054;%20&#1256;&#1058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esktop\&#1089;&#1072;&#1088;&#1072;&#1087;&#1090;&#1072;&#1084;&#1072;&#1083;&#1072;&#1088;%20&#1084;&#1072;&#1091;&#1089;&#1099;&#1084;%202022\&#1030;%20&#1078;&#1078;%202021-22%20&#1256;&#1085;&#1076;.&#1090;&#1241;&#1078;.&#1073;-&#1096;&#1072;%20&#1179;&#1086;&#1088;&#1099;&#1090;&#1099;&#1085;&#1076;&#1099;%20&#1077;&#1089;&#1077;&#1073;&#1110;\&#1052;&#1086;&#1085;&#1080;&#1090;&#1086;&#1088;&#1080;&#1085;&#1075;%20&#1256;&#1054;%20&#1256;&#1058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Лист2!$D$4</c:f>
              <c:strCache>
                <c:ptCount val="1"/>
                <c:pt idx="0">
                  <c:v>Білім сапасы, % </c:v>
                </c:pt>
              </c:strCache>
            </c:strRef>
          </c:tx>
          <c:dLbls>
            <c:txPr>
              <a:bodyPr/>
              <a:lstStyle/>
              <a:p>
                <a:pPr>
                  <a:defRPr sz="1100" b="0"/>
                </a:pPr>
                <a:endParaRPr lang="ru-RU"/>
              </a:p>
            </c:txPr>
            <c:showVal val="1"/>
          </c:dLbls>
          <c:cat>
            <c:multiLvlStrRef>
              <c:f>Лист2!$B$5:$C$11</c:f>
              <c:multiLvlStrCache>
                <c:ptCount val="7"/>
                <c:lvl>
                  <c:pt idx="0">
                    <c:v>ТД-1 </c:v>
                  </c:pt>
                  <c:pt idx="1">
                    <c:v>ВФ-1</c:v>
                  </c:pt>
                  <c:pt idx="2">
                    <c:v>ВС-7 </c:v>
                  </c:pt>
                  <c:pt idx="3">
                    <c:v>ТМ-16 </c:v>
                  </c:pt>
                  <c:pt idx="4">
                    <c:v>І-ж/ж</c:v>
                  </c:pt>
                  <c:pt idx="5">
                    <c:v>ІІ жж</c:v>
                  </c:pt>
                  <c:pt idx="6">
                    <c:v>Жылдық</c:v>
                  </c:pt>
                </c:lvl>
                <c:lvl>
                  <c:pt idx="0">
                    <c:v>І</c:v>
                  </c:pt>
                  <c:pt idx="1">
                    <c:v>І</c:v>
                  </c:pt>
                  <c:pt idx="2">
                    <c:v>ІІ</c:v>
                  </c:pt>
                  <c:pt idx="3">
                    <c:v>ІІ</c:v>
                  </c:pt>
                </c:lvl>
              </c:multiLvlStrCache>
            </c:multiLvlStrRef>
          </c:cat>
          <c:val>
            <c:numRef>
              <c:f>Лист2!$D$5:$D$11</c:f>
              <c:numCache>
                <c:formatCode>General</c:formatCode>
                <c:ptCount val="7"/>
                <c:pt idx="0">
                  <c:v>100</c:v>
                </c:pt>
                <c:pt idx="1">
                  <c:v>71</c:v>
                </c:pt>
                <c:pt idx="2">
                  <c:v>86</c:v>
                </c:pt>
                <c:pt idx="3">
                  <c:v>73</c:v>
                </c:pt>
                <c:pt idx="4">
                  <c:v>79</c:v>
                </c:pt>
                <c:pt idx="5">
                  <c:v>83</c:v>
                </c:pt>
                <c:pt idx="6">
                  <c:v>81</c:v>
                </c:pt>
              </c:numCache>
            </c:numRef>
          </c:val>
        </c:ser>
        <c:ser>
          <c:idx val="1"/>
          <c:order val="1"/>
          <c:tx>
            <c:strRef>
              <c:f>Лист2!$E$4</c:f>
              <c:strCache>
                <c:ptCount val="1"/>
                <c:pt idx="0">
                  <c:v>Орт.балл </c:v>
                </c:pt>
              </c:strCache>
            </c:strRef>
          </c:tx>
          <c:dLbls>
            <c:showVal val="1"/>
          </c:dLbls>
          <c:cat>
            <c:multiLvlStrRef>
              <c:f>Лист2!$B$5:$C$11</c:f>
              <c:multiLvlStrCache>
                <c:ptCount val="7"/>
                <c:lvl>
                  <c:pt idx="0">
                    <c:v>ТД-1 </c:v>
                  </c:pt>
                  <c:pt idx="1">
                    <c:v>ВФ-1</c:v>
                  </c:pt>
                  <c:pt idx="2">
                    <c:v>ВС-7 </c:v>
                  </c:pt>
                  <c:pt idx="3">
                    <c:v>ТМ-16 </c:v>
                  </c:pt>
                  <c:pt idx="4">
                    <c:v>І-ж/ж</c:v>
                  </c:pt>
                  <c:pt idx="5">
                    <c:v>ІІ жж</c:v>
                  </c:pt>
                  <c:pt idx="6">
                    <c:v>Жылдық</c:v>
                  </c:pt>
                </c:lvl>
                <c:lvl>
                  <c:pt idx="0">
                    <c:v>І</c:v>
                  </c:pt>
                  <c:pt idx="1">
                    <c:v>І</c:v>
                  </c:pt>
                  <c:pt idx="2">
                    <c:v>ІІ</c:v>
                  </c:pt>
                  <c:pt idx="3">
                    <c:v>ІІ</c:v>
                  </c:pt>
                </c:lvl>
              </c:multiLvlStrCache>
            </c:multiLvlStrRef>
          </c:cat>
          <c:val>
            <c:numRef>
              <c:f>Лист2!$E$5:$E$11</c:f>
              <c:numCache>
                <c:formatCode>General</c:formatCode>
                <c:ptCount val="7"/>
                <c:pt idx="0">
                  <c:v>4</c:v>
                </c:pt>
                <c:pt idx="1">
                  <c:v>4</c:v>
                </c:pt>
                <c:pt idx="2">
                  <c:v>4</c:v>
                </c:pt>
                <c:pt idx="3">
                  <c:v>3.7</c:v>
                </c:pt>
                <c:pt idx="4">
                  <c:v>4</c:v>
                </c:pt>
                <c:pt idx="5">
                  <c:v>4</c:v>
                </c:pt>
                <c:pt idx="6">
                  <c:v>4</c:v>
                </c:pt>
              </c:numCache>
            </c:numRef>
          </c:val>
        </c:ser>
        <c:shape val="box"/>
        <c:axId val="68170112"/>
        <c:axId val="68171648"/>
        <c:axId val="0"/>
      </c:bar3DChart>
      <c:catAx>
        <c:axId val="68170112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68171648"/>
        <c:crosses val="autoZero"/>
        <c:auto val="1"/>
        <c:lblAlgn val="ctr"/>
        <c:lblOffset val="100"/>
      </c:catAx>
      <c:valAx>
        <c:axId val="68171648"/>
        <c:scaling>
          <c:orientation val="minMax"/>
        </c:scaling>
        <c:axPos val="l"/>
        <c:majorGridlines/>
        <c:numFmt formatCode="General" sourceLinked="1"/>
        <c:tickLblPos val="nextTo"/>
        <c:crossAx val="68170112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'2жж'!$S$4</c:f>
              <c:strCache>
                <c:ptCount val="1"/>
                <c:pt idx="0">
                  <c:v>Білім сапасы, % </c:v>
                </c:pt>
              </c:strCache>
            </c:strRef>
          </c:tx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multiLvlStrRef>
              <c:f>'2жж'!$Q$5:$R$13</c:f>
              <c:multiLvlStrCache>
                <c:ptCount val="9"/>
                <c:lvl>
                  <c:pt idx="0">
                    <c:v>С-6</c:v>
                  </c:pt>
                  <c:pt idx="1">
                    <c:v>ТМ-16 </c:v>
                  </c:pt>
                  <c:pt idx="2">
                    <c:v>ВС-7 </c:v>
                  </c:pt>
                  <c:pt idx="3">
                    <c:v>ТМ-15 </c:v>
                  </c:pt>
                  <c:pt idx="4">
                    <c:v>А-11 </c:v>
                  </c:pt>
                  <c:pt idx="5">
                    <c:v>С-4 </c:v>
                  </c:pt>
                  <c:pt idx="6">
                    <c:v>І жж</c:v>
                  </c:pt>
                  <c:pt idx="7">
                    <c:v>ІІ жж</c:v>
                  </c:pt>
                  <c:pt idx="8">
                    <c:v>Жылдық</c:v>
                  </c:pt>
                </c:lvl>
                <c:lvl>
                  <c:pt idx="0">
                    <c:v>І  10 айл</c:v>
                  </c:pt>
                  <c:pt idx="1">
                    <c:v>ІІ </c:v>
                  </c:pt>
                  <c:pt idx="2">
                    <c:v>ІІ </c:v>
                  </c:pt>
                  <c:pt idx="3">
                    <c:v>ІІІ </c:v>
                  </c:pt>
                  <c:pt idx="4">
                    <c:v>ІІІ </c:v>
                  </c:pt>
                  <c:pt idx="5">
                    <c:v>ІІІ </c:v>
                  </c:pt>
                </c:lvl>
              </c:multiLvlStrCache>
            </c:multiLvlStrRef>
          </c:cat>
          <c:val>
            <c:numRef>
              <c:f>'2жж'!$S$5:$S$13</c:f>
              <c:numCache>
                <c:formatCode>General</c:formatCode>
                <c:ptCount val="9"/>
                <c:pt idx="0">
                  <c:v>81</c:v>
                </c:pt>
                <c:pt idx="1">
                  <c:v>73</c:v>
                </c:pt>
                <c:pt idx="2">
                  <c:v>86</c:v>
                </c:pt>
                <c:pt idx="3">
                  <c:v>66</c:v>
                </c:pt>
                <c:pt idx="4">
                  <c:v>100</c:v>
                </c:pt>
                <c:pt idx="5">
                  <c:v>100</c:v>
                </c:pt>
                <c:pt idx="6">
                  <c:v>81</c:v>
                </c:pt>
                <c:pt idx="7">
                  <c:v>84</c:v>
                </c:pt>
                <c:pt idx="8">
                  <c:v>83</c:v>
                </c:pt>
              </c:numCache>
            </c:numRef>
          </c:val>
        </c:ser>
        <c:ser>
          <c:idx val="1"/>
          <c:order val="1"/>
          <c:tx>
            <c:strRef>
              <c:f>'2жж'!$T$4</c:f>
              <c:strCache>
                <c:ptCount val="1"/>
                <c:pt idx="0">
                  <c:v>Орт.балл </c:v>
                </c:pt>
              </c:strCache>
            </c:strRef>
          </c:tx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multiLvlStrRef>
              <c:f>'2жж'!$Q$5:$R$13</c:f>
              <c:multiLvlStrCache>
                <c:ptCount val="9"/>
                <c:lvl>
                  <c:pt idx="0">
                    <c:v>С-6</c:v>
                  </c:pt>
                  <c:pt idx="1">
                    <c:v>ТМ-16 </c:v>
                  </c:pt>
                  <c:pt idx="2">
                    <c:v>ВС-7 </c:v>
                  </c:pt>
                  <c:pt idx="3">
                    <c:v>ТМ-15 </c:v>
                  </c:pt>
                  <c:pt idx="4">
                    <c:v>А-11 </c:v>
                  </c:pt>
                  <c:pt idx="5">
                    <c:v>С-4 </c:v>
                  </c:pt>
                  <c:pt idx="6">
                    <c:v>І жж</c:v>
                  </c:pt>
                  <c:pt idx="7">
                    <c:v>ІІ жж</c:v>
                  </c:pt>
                  <c:pt idx="8">
                    <c:v>Жылдық</c:v>
                  </c:pt>
                </c:lvl>
                <c:lvl>
                  <c:pt idx="0">
                    <c:v>І  10 айл</c:v>
                  </c:pt>
                  <c:pt idx="1">
                    <c:v>ІІ </c:v>
                  </c:pt>
                  <c:pt idx="2">
                    <c:v>ІІ </c:v>
                  </c:pt>
                  <c:pt idx="3">
                    <c:v>ІІІ </c:v>
                  </c:pt>
                  <c:pt idx="4">
                    <c:v>ІІІ </c:v>
                  </c:pt>
                  <c:pt idx="5">
                    <c:v>ІІІ </c:v>
                  </c:pt>
                </c:lvl>
              </c:multiLvlStrCache>
            </c:multiLvlStrRef>
          </c:cat>
          <c:val>
            <c:numRef>
              <c:f>'2жж'!$T$5:$T$13</c:f>
              <c:numCache>
                <c:formatCode>General</c:formatCode>
                <c:ptCount val="9"/>
                <c:pt idx="0">
                  <c:v>3.7</c:v>
                </c:pt>
                <c:pt idx="1">
                  <c:v>3.7</c:v>
                </c:pt>
                <c:pt idx="2">
                  <c:v>4</c:v>
                </c:pt>
                <c:pt idx="3">
                  <c:v>3.6</c:v>
                </c:pt>
                <c:pt idx="4">
                  <c:v>4.5</c:v>
                </c:pt>
                <c:pt idx="5">
                  <c:v>4.5</c:v>
                </c:pt>
                <c:pt idx="6">
                  <c:v>4</c:v>
                </c:pt>
                <c:pt idx="7">
                  <c:v>4</c:v>
                </c:pt>
                <c:pt idx="8">
                  <c:v>4</c:v>
                </c:pt>
              </c:numCache>
            </c:numRef>
          </c:val>
        </c:ser>
        <c:shape val="box"/>
        <c:axId val="68199168"/>
        <c:axId val="68200704"/>
        <c:axId val="0"/>
      </c:bar3DChart>
      <c:catAx>
        <c:axId val="68199168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68200704"/>
        <c:crosses val="autoZero"/>
        <c:auto val="1"/>
        <c:lblAlgn val="ctr"/>
        <c:lblOffset val="100"/>
      </c:catAx>
      <c:valAx>
        <c:axId val="68200704"/>
        <c:scaling>
          <c:orientation val="minMax"/>
        </c:scaling>
        <c:axPos val="l"/>
        <c:majorGridlines/>
        <c:numFmt formatCode="General" sourceLinked="1"/>
        <c:tickLblPos val="nextTo"/>
        <c:crossAx val="68199168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2071678"/>
            <a:ext cx="9144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KZ Times New Roman"/>
                <a:ea typeface="Calibri" pitchFamily="34" charset="0"/>
                <a:cs typeface="Times New Roman" pitchFamily="18" charset="0"/>
              </a:rPr>
              <a:t>2021-2022 оқу жылындағы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698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KZ Times New Roman"/>
                <a:ea typeface="Calibri" pitchFamily="34" charset="0"/>
                <a:cs typeface="Times New Roman" pitchFamily="18" charset="0"/>
              </a:rPr>
              <a:t>өндірістік оқыту </a:t>
            </a:r>
          </a:p>
          <a:p>
            <a:pPr marL="0" marR="0" lvl="0" indent="2698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KZ Times New Roman"/>
                <a:ea typeface="Calibri" pitchFamily="34" charset="0"/>
                <a:cs typeface="Times New Roman" pitchFamily="18" charset="0"/>
              </a:rPr>
              <a:t>мен өндірістік тәжірибенің </a:t>
            </a:r>
            <a:r>
              <a:rPr lang="kk-KZ" sz="2800" b="1" dirty="0" smtClean="0">
                <a:latin typeface="KZ Times New Roman"/>
                <a:ea typeface="Calibri" pitchFamily="34" charset="0"/>
                <a:cs typeface="Times New Roman" pitchFamily="18" charset="0"/>
              </a:rPr>
              <a:t>қорытынды </a:t>
            </a: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KZ Times New Roman"/>
                <a:ea typeface="Calibri" pitchFamily="34" charset="0"/>
                <a:cs typeface="Times New Roman" pitchFamily="18" charset="0"/>
              </a:rPr>
              <a:t>есебі</a:t>
            </a:r>
            <a:endParaRPr kumimoji="0" lang="kk-KZ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4282" y="1500174"/>
          <a:ext cx="2714644" cy="3714776"/>
        </p:xfrm>
        <a:graphic>
          <a:graphicData uri="http://schemas.openxmlformats.org/drawingml/2006/table">
            <a:tbl>
              <a:tblPr/>
              <a:tblGrid>
                <a:gridCol w="571503"/>
                <a:gridCol w="500067"/>
                <a:gridCol w="571504"/>
                <a:gridCol w="1071570"/>
              </a:tblGrid>
              <a:tr h="285752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2022</a:t>
                      </a:r>
                      <a:r>
                        <a:rPr lang="ru-RU" sz="1400" b="1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baseline="0" dirty="0" err="1" smtClean="0">
                          <a:latin typeface="Calibri"/>
                          <a:ea typeface="Times New Roman"/>
                          <a:cs typeface="Times New Roman"/>
                        </a:rPr>
                        <a:t>жыл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31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b="1" dirty="0">
                          <a:latin typeface="KZ Times New Roman"/>
                          <a:ea typeface="Times New Roman"/>
                          <a:cs typeface="Times New Roman"/>
                        </a:rPr>
                        <a:t>Курс 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b="1" dirty="0">
                          <a:latin typeface="KZ Times New Roman"/>
                          <a:ea typeface="Times New Roman"/>
                          <a:cs typeface="Times New Roman"/>
                        </a:rPr>
                        <a:t>Топ 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b="1" dirty="0" smtClean="0">
                          <a:latin typeface="KZ Times New Roman"/>
                          <a:ea typeface="Times New Roman"/>
                          <a:cs typeface="Times New Roman"/>
                        </a:rPr>
                        <a:t>саны 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b="1" dirty="0" smtClean="0">
                          <a:latin typeface="KZ Times New Roman"/>
                          <a:ea typeface="Times New Roman"/>
                          <a:cs typeface="Times New Roman"/>
                        </a:rPr>
                        <a:t>Жұмысқа орналасқандар</a:t>
                      </a:r>
                      <a:r>
                        <a:rPr lang="kk-KZ" sz="1100" b="1" baseline="0" dirty="0" smtClean="0">
                          <a:latin typeface="KZ Times New Roman"/>
                          <a:ea typeface="Times New Roman"/>
                          <a:cs typeface="Times New Roman"/>
                        </a:rPr>
                        <a:t> саны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70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latin typeface="KZ Times New Roman"/>
                          <a:ea typeface="Times New Roman"/>
                          <a:cs typeface="Times New Roman"/>
                        </a:rPr>
                        <a:t>І  10 айл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dirty="0">
                          <a:latin typeface="KZ Times New Roman"/>
                          <a:ea typeface="Times New Roman"/>
                          <a:cs typeface="Times New Roman"/>
                        </a:rPr>
                        <a:t>С-6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dirty="0">
                          <a:latin typeface="KZ 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53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dirty="0">
                          <a:latin typeface="KZ Times New Roman"/>
                          <a:ea typeface="Times New Roman"/>
                          <a:cs typeface="Times New Roman"/>
                        </a:rPr>
                        <a:t>ІІІ 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dirty="0">
                          <a:latin typeface="KZ Times New Roman"/>
                          <a:ea typeface="Times New Roman"/>
                          <a:cs typeface="Times New Roman"/>
                        </a:rPr>
                        <a:t>ТМ-15 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dirty="0">
                          <a:latin typeface="KZ Times New Roman"/>
                          <a:ea typeface="Times New Roman"/>
                          <a:cs typeface="Times New Roman"/>
                        </a:rPr>
                        <a:t>12 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59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latin typeface="KZ Times New Roman"/>
                          <a:ea typeface="Times New Roman"/>
                          <a:cs typeface="Times New Roman"/>
                        </a:rPr>
                        <a:t>ІІІ 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latin typeface="KZ Times New Roman"/>
                          <a:ea typeface="Times New Roman"/>
                          <a:cs typeface="Times New Roman"/>
                        </a:rPr>
                        <a:t>А-11 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dirty="0">
                          <a:latin typeface="KZ Times New Roman"/>
                          <a:ea typeface="Times New Roman"/>
                          <a:cs typeface="Times New Roman"/>
                        </a:rPr>
                        <a:t>13 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86715" indent="0" algn="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36575" algn="l"/>
                        </a:tabLst>
                      </a:pPr>
                      <a:r>
                        <a:rPr lang="kk-KZ" sz="11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53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latin typeface="KZ Times New Roman"/>
                          <a:ea typeface="Times New Roman"/>
                          <a:cs typeface="Times New Roman"/>
                        </a:rPr>
                        <a:t>ІІІ 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latin typeface="KZ Times New Roman"/>
                          <a:ea typeface="Times New Roman"/>
                          <a:cs typeface="Times New Roman"/>
                        </a:rPr>
                        <a:t>С-4 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dirty="0">
                          <a:latin typeface="KZ Times New Roman"/>
                          <a:ea typeface="Times New Roman"/>
                          <a:cs typeface="Times New Roman"/>
                        </a:rPr>
                        <a:t>14 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77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b="1" dirty="0" smtClean="0">
                          <a:latin typeface="KZ Times New Roman"/>
                          <a:ea typeface="Times New Roman"/>
                          <a:cs typeface="Times New Roman"/>
                        </a:rPr>
                        <a:t>Барлығы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50</a:t>
                      </a:r>
                      <a:endParaRPr lang="ru-RU" sz="11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43</a:t>
                      </a:r>
                      <a:endParaRPr lang="ru-RU" sz="11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05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86</a:t>
                      </a:r>
                      <a:r>
                        <a:rPr lang="en-US" sz="105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</a:t>
                      </a:r>
                      <a:endParaRPr lang="ru-RU" sz="105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285984" y="1"/>
            <a:ext cx="471490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898525" algn="l"/>
              </a:tabLst>
            </a:pPr>
            <a:r>
              <a:rPr kumimoji="0" lang="kk-KZ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KZ Times New Roman"/>
                <a:ea typeface="Times New Roman" pitchFamily="18" charset="0"/>
                <a:cs typeface="Times New Roman" pitchFamily="18" charset="0"/>
              </a:rPr>
              <a:t>Түлектердің </a:t>
            </a:r>
          </a:p>
          <a:p>
            <a:pPr marL="0" marR="0" lvl="0" indent="2698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898525" algn="l"/>
              </a:tabLst>
            </a:pPr>
            <a:r>
              <a:rPr kumimoji="0" lang="kk-KZ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KZ Times New Roman"/>
                <a:ea typeface="Times New Roman" pitchFamily="18" charset="0"/>
                <a:cs typeface="Times New Roman" pitchFamily="18" charset="0"/>
              </a:rPr>
              <a:t>жұмысқа орналасуы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898525" algn="l"/>
              </a:tabLst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928926" y="1500174"/>
          <a:ext cx="2857520" cy="3722125"/>
        </p:xfrm>
        <a:graphic>
          <a:graphicData uri="http://schemas.openxmlformats.org/drawingml/2006/table">
            <a:tbl>
              <a:tblPr/>
              <a:tblGrid>
                <a:gridCol w="642942"/>
                <a:gridCol w="500066"/>
                <a:gridCol w="714380"/>
                <a:gridCol w="1000132"/>
              </a:tblGrid>
              <a:tr h="268434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2021 </a:t>
                      </a:r>
                      <a:r>
                        <a:rPr lang="ru-RU" sz="1400" b="1" dirty="0" err="1" smtClean="0">
                          <a:latin typeface="Calibri"/>
                          <a:ea typeface="Times New Roman"/>
                          <a:cs typeface="Times New Roman"/>
                        </a:rPr>
                        <a:t>жыл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96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b="1" dirty="0">
                          <a:latin typeface="KZ Times New Roman"/>
                          <a:ea typeface="Times New Roman"/>
                          <a:cs typeface="Times New Roman"/>
                        </a:rPr>
                        <a:t>Курс 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b="1" dirty="0">
                          <a:latin typeface="KZ Times New Roman"/>
                          <a:ea typeface="Times New Roman"/>
                          <a:cs typeface="Times New Roman"/>
                        </a:rPr>
                        <a:t>Топ 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b="1" dirty="0" smtClean="0">
                          <a:latin typeface="KZ Times New Roman"/>
                          <a:ea typeface="Times New Roman"/>
                          <a:cs typeface="Times New Roman"/>
                        </a:rPr>
                        <a:t>саны 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b="1" dirty="0" smtClean="0">
                          <a:latin typeface="KZ Times New Roman"/>
                          <a:ea typeface="Times New Roman"/>
                          <a:cs typeface="Times New Roman"/>
                        </a:rPr>
                        <a:t>Жұмысқа орналасқандар</a:t>
                      </a:r>
                      <a:r>
                        <a:rPr lang="kk-KZ" sz="1100" b="1" baseline="0" dirty="0" smtClean="0">
                          <a:latin typeface="KZ Times New Roman"/>
                          <a:ea typeface="Times New Roman"/>
                          <a:cs typeface="Times New Roman"/>
                        </a:rPr>
                        <a:t> саны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67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dirty="0">
                          <a:latin typeface="KZ Times New Roman"/>
                          <a:ea typeface="Times New Roman"/>
                          <a:cs typeface="Times New Roman"/>
                        </a:rPr>
                        <a:t>І  10 айл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dirty="0" smtClean="0">
                          <a:latin typeface="KZ Times New Roman"/>
                          <a:ea typeface="Times New Roman"/>
                          <a:cs typeface="Times New Roman"/>
                        </a:rPr>
                        <a:t>С-5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dirty="0" smtClean="0">
                          <a:latin typeface="KZ 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6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dirty="0">
                          <a:latin typeface="KZ Times New Roman"/>
                          <a:ea typeface="Times New Roman"/>
                          <a:cs typeface="Times New Roman"/>
                        </a:rPr>
                        <a:t>ІІІ 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dirty="0" smtClean="0">
                          <a:latin typeface="KZ Times New Roman"/>
                          <a:ea typeface="Times New Roman"/>
                          <a:cs typeface="Times New Roman"/>
                        </a:rPr>
                        <a:t>ТМ-14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dirty="0" smtClean="0">
                          <a:latin typeface="KZ 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51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latin typeface="KZ Times New Roman"/>
                          <a:ea typeface="Times New Roman"/>
                          <a:cs typeface="Times New Roman"/>
                        </a:rPr>
                        <a:t>ІІІ 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dirty="0" smtClean="0">
                          <a:latin typeface="KZ Times New Roman"/>
                          <a:ea typeface="Times New Roman"/>
                          <a:cs typeface="Times New Roman"/>
                        </a:rPr>
                        <a:t>Д-4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dirty="0" smtClean="0">
                          <a:latin typeface="KZ Times New Roman"/>
                          <a:ea typeface="Times New Roman"/>
                          <a:cs typeface="Times New Roman"/>
                        </a:rPr>
                        <a:t>15 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86715" indent="0" algn="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36575" algn="l"/>
                        </a:tabLst>
                      </a:pPr>
                      <a:r>
                        <a:rPr lang="ru-RU" sz="11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6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latin typeface="KZ Times New Roman"/>
                          <a:ea typeface="Times New Roman"/>
                          <a:cs typeface="Times New Roman"/>
                        </a:rPr>
                        <a:t>ІІІ 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dirty="0" smtClean="0">
                          <a:latin typeface="KZ Times New Roman"/>
                          <a:ea typeface="Times New Roman"/>
                          <a:cs typeface="Times New Roman"/>
                        </a:rPr>
                        <a:t>ВС-6</a:t>
                      </a: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dirty="0" smtClean="0">
                          <a:latin typeface="KZ Times New Roman"/>
                          <a:ea typeface="Times New Roman"/>
                          <a:cs typeface="Times New Roman"/>
                        </a:rPr>
                        <a:t>15 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12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b="1" dirty="0" smtClean="0">
                          <a:latin typeface="KZ Times New Roman"/>
                          <a:ea typeface="Times New Roman"/>
                          <a:cs typeface="Times New Roman"/>
                        </a:rPr>
                        <a:t>Барлығы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57</a:t>
                      </a:r>
                      <a:endParaRPr lang="ru-RU" sz="11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44</a:t>
                      </a:r>
                      <a:endParaRPr lang="ru-RU" sz="11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6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/>
                          <a:ea typeface="Times New Roman"/>
                          <a:cs typeface="Times New Roman"/>
                        </a:rPr>
                        <a:t>77%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786446" y="1500174"/>
          <a:ext cx="3214710" cy="3703279"/>
        </p:xfrm>
        <a:graphic>
          <a:graphicData uri="http://schemas.openxmlformats.org/drawingml/2006/table">
            <a:tbl>
              <a:tblPr/>
              <a:tblGrid>
                <a:gridCol w="642942"/>
                <a:gridCol w="500066"/>
                <a:gridCol w="1071570"/>
                <a:gridCol w="1000132"/>
              </a:tblGrid>
              <a:tr h="268434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2020 </a:t>
                      </a:r>
                      <a:r>
                        <a:rPr lang="ru-RU" sz="1400" b="1" dirty="0" err="1" smtClean="0">
                          <a:latin typeface="Calibri"/>
                          <a:ea typeface="Times New Roman"/>
                          <a:cs typeface="Times New Roman"/>
                        </a:rPr>
                        <a:t>жыл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2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b="1" dirty="0">
                          <a:latin typeface="KZ Times New Roman"/>
                          <a:ea typeface="Times New Roman"/>
                          <a:cs typeface="Times New Roman"/>
                        </a:rPr>
                        <a:t>Курс 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b="1" dirty="0">
                          <a:latin typeface="KZ Times New Roman"/>
                          <a:ea typeface="Times New Roman"/>
                          <a:cs typeface="Times New Roman"/>
                        </a:rPr>
                        <a:t>Топ 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b="1" dirty="0" smtClean="0">
                          <a:latin typeface="KZ Times New Roman"/>
                          <a:ea typeface="Times New Roman"/>
                          <a:cs typeface="Times New Roman"/>
                        </a:rPr>
                        <a:t>саны 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b="1" dirty="0" smtClean="0">
                          <a:latin typeface="KZ Times New Roman"/>
                          <a:ea typeface="Times New Roman"/>
                          <a:cs typeface="Times New Roman"/>
                        </a:rPr>
                        <a:t>Жұмысқа орналасқандар</a:t>
                      </a:r>
                      <a:r>
                        <a:rPr lang="kk-KZ" sz="1100" b="1" baseline="0" dirty="0" smtClean="0">
                          <a:latin typeface="KZ Times New Roman"/>
                          <a:ea typeface="Times New Roman"/>
                          <a:cs typeface="Times New Roman"/>
                        </a:rPr>
                        <a:t> саны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67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dirty="0">
                          <a:latin typeface="KZ Times New Roman"/>
                          <a:ea typeface="Times New Roman"/>
                          <a:cs typeface="Times New Roman"/>
                        </a:rPr>
                        <a:t>І  10 айл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dirty="0" smtClean="0">
                          <a:latin typeface="KZ Times New Roman"/>
                          <a:ea typeface="Times New Roman"/>
                          <a:cs typeface="Times New Roman"/>
                        </a:rPr>
                        <a:t>СР-1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dirty="0" smtClean="0">
                          <a:latin typeface="KZ 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6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dirty="0">
                          <a:latin typeface="KZ Times New Roman"/>
                          <a:ea typeface="Times New Roman"/>
                          <a:cs typeface="Times New Roman"/>
                        </a:rPr>
                        <a:t>ІІІ 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dirty="0" smtClean="0">
                          <a:latin typeface="KZ Times New Roman"/>
                          <a:ea typeface="Times New Roman"/>
                          <a:cs typeface="Times New Roman"/>
                        </a:rPr>
                        <a:t>ТМ-13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dirty="0" smtClean="0">
                          <a:latin typeface="KZ 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22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51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latin typeface="KZ Times New Roman"/>
                          <a:ea typeface="Times New Roman"/>
                          <a:cs typeface="Times New Roman"/>
                        </a:rPr>
                        <a:t>ІІІ 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dirty="0" smtClean="0">
                          <a:latin typeface="KZ Times New Roman"/>
                          <a:ea typeface="Times New Roman"/>
                          <a:cs typeface="Times New Roman"/>
                        </a:rPr>
                        <a:t>Д-3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dirty="0" smtClean="0">
                          <a:latin typeface="KZ 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86715" indent="0" algn="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36575" algn="l"/>
                        </a:tabLst>
                      </a:pPr>
                      <a:r>
                        <a:rPr lang="ru-RU" sz="11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6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latin typeface="KZ Times New Roman"/>
                          <a:ea typeface="Times New Roman"/>
                          <a:cs typeface="Times New Roman"/>
                        </a:rPr>
                        <a:t>ІІІ 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dirty="0" smtClean="0">
                          <a:latin typeface="KZ Times New Roman"/>
                          <a:ea typeface="Times New Roman"/>
                          <a:cs typeface="Times New Roman"/>
                        </a:rPr>
                        <a:t>ВС-5</a:t>
                      </a: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dirty="0" smtClean="0">
                          <a:latin typeface="KZ 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5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dirty="0" smtClean="0">
                          <a:latin typeface="KZ Times New Roman"/>
                          <a:ea typeface="Times New Roman"/>
                          <a:cs typeface="Times New Roman"/>
                        </a:rPr>
                        <a:t>А-11</a:t>
                      </a: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12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b="1" dirty="0" smtClean="0">
                          <a:latin typeface="KZ Times New Roman"/>
                          <a:ea typeface="Times New Roman"/>
                          <a:cs typeface="Times New Roman"/>
                        </a:rPr>
                        <a:t>Барлығы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74</a:t>
                      </a:r>
                      <a:endParaRPr lang="ru-RU" sz="11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72</a:t>
                      </a:r>
                      <a:endParaRPr lang="ru-RU" sz="11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6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/>
                          <a:ea typeface="Times New Roman"/>
                          <a:cs typeface="Times New Roman"/>
                        </a:rPr>
                        <a:t>93%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:\Downloads\WhatsApp Image 2020-11-28 at 20.44.56.jpe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785794"/>
            <a:ext cx="3286148" cy="33002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1285852" y="0"/>
            <a:ext cx="7286644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Студенттер өндірістік тәжірибені мекемелерден және шаруа қожалықтардан өтті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65722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0" y="14725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3" y="4214818"/>
            <a:ext cx="3929089" cy="2452686"/>
          </a:xfrm>
          <a:prstGeom prst="rect">
            <a:avLst/>
          </a:prstGeom>
          <a:noFill/>
        </p:spPr>
      </p:pic>
      <p:pic>
        <p:nvPicPr>
          <p:cNvPr id="10" name="Рисунок 9" descr="F:\31-01-22,  10-03\IMG_3548.JPG"/>
          <p:cNvPicPr/>
          <p:nvPr/>
        </p:nvPicPr>
        <p:blipFill>
          <a:blip r:embed="rId4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786314" y="4572008"/>
            <a:ext cx="3919528" cy="20907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3" descr="IMG-20210531-WA000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42" y="1000108"/>
            <a:ext cx="3409954" cy="3467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Desktop\сараптамалар маусым 2022\WhatsApp Image 2022-06-27 at 23.22.17 (1)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357166"/>
            <a:ext cx="2537216" cy="3382955"/>
          </a:xfrm>
          <a:prstGeom prst="rect">
            <a:avLst/>
          </a:prstGeom>
          <a:noFill/>
        </p:spPr>
      </p:pic>
      <p:pic>
        <p:nvPicPr>
          <p:cNvPr id="5" name="Picture 5" descr="D:\Desktop\2021-2022 Өндірістік оқу және тәжірибе\С-4\фото өндірістік тәжірибе\IMG-20211228-WA00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54140" y="2857496"/>
            <a:ext cx="2803942" cy="3738588"/>
          </a:xfrm>
          <a:prstGeom prst="rect">
            <a:avLst/>
          </a:prstGeom>
          <a:noFill/>
        </p:spPr>
      </p:pic>
      <p:pic>
        <p:nvPicPr>
          <p:cNvPr id="6" name="Picture 2" descr="D:\Desktop\Дастан\WhatsApp Image 2022-06-28 at 11.42.29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85728"/>
            <a:ext cx="2882495" cy="3843326"/>
          </a:xfrm>
          <a:prstGeom prst="rect">
            <a:avLst/>
          </a:prstGeom>
          <a:noFill/>
        </p:spPr>
      </p:pic>
      <p:pic>
        <p:nvPicPr>
          <p:cNvPr id="7" name="Picture 1" descr="D:\Desktop\сараптамалар маусым 2022\WhatsApp Image 2022-06-27 at 23.42.36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71604" y="2857496"/>
            <a:ext cx="2786082" cy="37147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000232" y="214290"/>
            <a:ext cx="5348837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898525" algn="l"/>
              </a:tabLst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KZ Times New Roman"/>
                <a:ea typeface="Times New Roman" pitchFamily="18" charset="0"/>
                <a:cs typeface="Times New Roman" pitchFamily="18" charset="0"/>
              </a:rPr>
              <a:t>Өндірістік оқыту бойынша: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898525" algn="l"/>
              </a:tabLst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8596" y="1071546"/>
          <a:ext cx="8358247" cy="4394434"/>
        </p:xfrm>
        <a:graphic>
          <a:graphicData uri="http://schemas.openxmlformats.org/drawingml/2006/table">
            <a:tbl>
              <a:tblPr/>
              <a:tblGrid>
                <a:gridCol w="1237462"/>
                <a:gridCol w="1386316"/>
                <a:gridCol w="981002"/>
                <a:gridCol w="917336"/>
                <a:gridCol w="1004317"/>
                <a:gridCol w="1462536"/>
                <a:gridCol w="1369278"/>
              </a:tblGrid>
              <a:tr h="8572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latin typeface="KZ Times New Roman"/>
                          <a:ea typeface="Times New Roman"/>
                          <a:cs typeface="Times New Roman"/>
                        </a:rPr>
                        <a:t>Курс 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latin typeface="KZ Times New Roman"/>
                          <a:ea typeface="Times New Roman"/>
                          <a:cs typeface="Times New Roman"/>
                        </a:rPr>
                        <a:t>Топ 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latin typeface="KZ Times New Roman"/>
                          <a:ea typeface="Times New Roman"/>
                          <a:cs typeface="Times New Roman"/>
                        </a:rPr>
                        <a:t>Бала саны 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latin typeface="KZ Times New Roman"/>
                          <a:ea typeface="Times New Roman"/>
                          <a:cs typeface="Times New Roman"/>
                        </a:rPr>
                        <a:t>І-ж/ж сағаты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latin typeface="KZ Times New Roman"/>
                          <a:ea typeface="Times New Roman"/>
                          <a:cs typeface="Times New Roman"/>
                        </a:rPr>
                        <a:t>ІІ-ж/ж сағаты 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latin typeface="KZ Times New Roman"/>
                          <a:ea typeface="Times New Roman"/>
                          <a:cs typeface="Times New Roman"/>
                        </a:rPr>
                        <a:t>Білім сапасы, </a:t>
                      </a:r>
                      <a:r>
                        <a:rPr lang="en-US" sz="1800">
                          <a:latin typeface="KZ Times New Roman"/>
                          <a:ea typeface="Times New Roman"/>
                          <a:cs typeface="Times New Roman"/>
                        </a:rPr>
                        <a:t>% 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latin typeface="KZ Times New Roman"/>
                          <a:ea typeface="Times New Roman"/>
                          <a:cs typeface="Times New Roman"/>
                        </a:rPr>
                        <a:t>Орт.балл 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56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latin typeface="KZ Times New Roman"/>
                          <a:ea typeface="Times New Roman"/>
                          <a:cs typeface="Times New Roman"/>
                        </a:rPr>
                        <a:t>І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latin typeface="KZ Times New Roman"/>
                          <a:ea typeface="Times New Roman"/>
                          <a:cs typeface="Times New Roman"/>
                        </a:rPr>
                        <a:t>ТД-1 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latin typeface="KZ 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800" dirty="0">
                        <a:latin typeface="KZ 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latin typeface="KZ Times New Roman"/>
                          <a:ea typeface="Times New Roman"/>
                          <a:cs typeface="Times New Roman"/>
                        </a:rPr>
                        <a:t>72 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latin typeface="KZ 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latin typeface="KZ 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56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latin typeface="KZ Times New Roman"/>
                          <a:ea typeface="Times New Roman"/>
                          <a:cs typeface="Times New Roman"/>
                        </a:rPr>
                        <a:t>І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latin typeface="KZ Times New Roman"/>
                          <a:ea typeface="Times New Roman"/>
                          <a:cs typeface="Times New Roman"/>
                        </a:rPr>
                        <a:t>ВФ-1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latin typeface="KZ 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800">
                        <a:latin typeface="KZ 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latin typeface="KZ Times New Roman"/>
                          <a:ea typeface="Times New Roman"/>
                          <a:cs typeface="Times New Roman"/>
                        </a:rPr>
                        <a:t>72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latin typeface="KZ Times New Roman"/>
                          <a:ea typeface="Times New Roman"/>
                          <a:cs typeface="Times New Roman"/>
                        </a:rPr>
                        <a:t>71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latin typeface="KZ 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56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latin typeface="KZ Times New Roman"/>
                          <a:ea typeface="Times New Roman"/>
                          <a:cs typeface="Times New Roman"/>
                        </a:rPr>
                        <a:t>ІІ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latin typeface="KZ Times New Roman"/>
                          <a:ea typeface="Times New Roman"/>
                          <a:cs typeface="Times New Roman"/>
                        </a:rPr>
                        <a:t>ВС-7 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latin typeface="KZ Times New Roman"/>
                          <a:ea typeface="Times New Roman"/>
                          <a:cs typeface="Times New Roman"/>
                        </a:rPr>
                        <a:t>14 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800">
                        <a:latin typeface="KZ 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latin typeface="KZ Times New Roman"/>
                          <a:ea typeface="Times New Roman"/>
                          <a:cs typeface="Times New Roman"/>
                        </a:rPr>
                        <a:t>72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latin typeface="KZ Times New Roman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latin typeface="KZ 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56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latin typeface="KZ Times New Roman"/>
                          <a:ea typeface="Times New Roman"/>
                          <a:cs typeface="Times New Roman"/>
                        </a:rPr>
                        <a:t>ІІ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latin typeface="KZ Times New Roman"/>
                          <a:ea typeface="Times New Roman"/>
                          <a:cs typeface="Times New Roman"/>
                        </a:rPr>
                        <a:t>ТМ-16 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latin typeface="KZ Times New Roman"/>
                          <a:ea typeface="Times New Roman"/>
                          <a:cs typeface="Times New Roman"/>
                        </a:rPr>
                        <a:t>15 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800">
                        <a:latin typeface="KZ 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latin typeface="KZ Times New Roman"/>
                          <a:ea typeface="Times New Roman"/>
                          <a:cs typeface="Times New Roman"/>
                        </a:rPr>
                        <a:t>72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latin typeface="KZ Times New Roman"/>
                          <a:ea typeface="Times New Roman"/>
                          <a:cs typeface="Times New Roman"/>
                        </a:rPr>
                        <a:t>73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latin typeface="KZ Times New Roman"/>
                          <a:ea typeface="Times New Roman"/>
                          <a:cs typeface="Times New Roman"/>
                        </a:rPr>
                        <a:t>3,7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5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latin typeface="Calibri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0" dirty="0">
                          <a:latin typeface="KZ Times New Roman"/>
                          <a:ea typeface="Times New Roman"/>
                          <a:cs typeface="Times New Roman"/>
                        </a:rPr>
                        <a:t>І-ж/ж</a:t>
                      </a:r>
                      <a:endParaRPr lang="ru-RU" sz="14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0" dirty="0">
                          <a:latin typeface="KZ Times New Roman"/>
                          <a:ea typeface="Times New Roman"/>
                          <a:cs typeface="Times New Roman"/>
                        </a:rPr>
                        <a:t>79</a:t>
                      </a:r>
                      <a:endParaRPr lang="ru-RU" sz="14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0" dirty="0">
                          <a:latin typeface="KZ 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latin typeface="Calibri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0">
                          <a:latin typeface="KZ Times New Roman"/>
                          <a:ea typeface="Times New Roman"/>
                          <a:cs typeface="Times New Roman"/>
                        </a:rPr>
                        <a:t>ІІ жж</a:t>
                      </a:r>
                      <a:endParaRPr lang="ru-RU" sz="1400" b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0">
                        <a:latin typeface="Calibri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0" dirty="0">
                          <a:latin typeface="KZ Times New Roman"/>
                          <a:ea typeface="Times New Roman"/>
                          <a:cs typeface="Times New Roman"/>
                        </a:rPr>
                        <a:t>83</a:t>
                      </a:r>
                      <a:endParaRPr lang="ru-RU" sz="14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0" dirty="0">
                          <a:latin typeface="KZ 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56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 smtClean="0">
                        <a:latin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lang="ru-RU" sz="1400" dirty="0" smtClean="0">
                        <a:latin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>
                          <a:latin typeface="KZ Times New Roman"/>
                          <a:ea typeface="Times New Roman"/>
                          <a:cs typeface="Times New Roman"/>
                        </a:rPr>
                        <a:t>Жылдық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latin typeface="Calibri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latin typeface="Calibri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>
                          <a:latin typeface="KZ Times New Roman"/>
                          <a:ea typeface="Times New Roman"/>
                          <a:cs typeface="Times New Roman"/>
                        </a:rPr>
                        <a:t>81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>
                          <a:latin typeface="KZ 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000232" y="214290"/>
            <a:ext cx="5348837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898525" algn="l"/>
              </a:tabLst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KZ Times New Roman"/>
                <a:ea typeface="Times New Roman" pitchFamily="18" charset="0"/>
                <a:cs typeface="Times New Roman" pitchFamily="18" charset="0"/>
              </a:rPr>
              <a:t>Өндірістік оқыту бойынша: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898525" algn="l"/>
              </a:tabLst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214282" y="1214422"/>
          <a:ext cx="8643998" cy="5214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785918" y="500042"/>
            <a:ext cx="5851282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898525" algn="l"/>
              </a:tabLst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KZ Times New Roman"/>
                <a:ea typeface="Times New Roman" pitchFamily="18" charset="0"/>
                <a:cs typeface="Times New Roman" pitchFamily="18" charset="0"/>
              </a:rPr>
              <a:t>Өндірістік тәжірибе бойынша: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89852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71472" y="1214421"/>
          <a:ext cx="8072495" cy="4929225"/>
        </p:xfrm>
        <a:graphic>
          <a:graphicData uri="http://schemas.openxmlformats.org/drawingml/2006/table">
            <a:tbl>
              <a:tblPr/>
              <a:tblGrid>
                <a:gridCol w="1338080"/>
                <a:gridCol w="1224519"/>
                <a:gridCol w="1174341"/>
                <a:gridCol w="1494776"/>
                <a:gridCol w="1486853"/>
                <a:gridCol w="1353926"/>
              </a:tblGrid>
              <a:tr h="7501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>
                          <a:latin typeface="KZ Times New Roman"/>
                          <a:ea typeface="Times New Roman"/>
                          <a:cs typeface="Times New Roman"/>
                        </a:rPr>
                        <a:t>Курс 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>
                          <a:latin typeface="KZ Times New Roman"/>
                          <a:ea typeface="Times New Roman"/>
                          <a:cs typeface="Times New Roman"/>
                        </a:rPr>
                        <a:t>Топ 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>
                          <a:latin typeface="KZ Times New Roman"/>
                          <a:ea typeface="Times New Roman"/>
                          <a:cs typeface="Times New Roman"/>
                        </a:rPr>
                        <a:t>Бала саны 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>
                          <a:latin typeface="KZ Times New Roman"/>
                          <a:ea typeface="Times New Roman"/>
                          <a:cs typeface="Times New Roman"/>
                        </a:rPr>
                        <a:t>І-ж/ж сағаты 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>
                          <a:latin typeface="KZ Times New Roman"/>
                          <a:ea typeface="Times New Roman"/>
                          <a:cs typeface="Times New Roman"/>
                        </a:rPr>
                        <a:t>Білім сапасы, </a:t>
                      </a:r>
                      <a:r>
                        <a:rPr lang="en-US" sz="1600" b="1">
                          <a:latin typeface="KZ Times New Roman"/>
                          <a:ea typeface="Times New Roman"/>
                          <a:cs typeface="Times New Roman"/>
                        </a:rPr>
                        <a:t>% 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>
                          <a:latin typeface="KZ Times New Roman"/>
                          <a:ea typeface="Times New Roman"/>
                          <a:cs typeface="Times New Roman"/>
                        </a:rPr>
                        <a:t>Орт.балл 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6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І  10 айл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latin typeface="KZ Times New Roman"/>
                          <a:ea typeface="Times New Roman"/>
                          <a:cs typeface="Times New Roman"/>
                        </a:rPr>
                        <a:t>С-6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504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81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3,7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6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ІІ 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ТМ-16 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latin typeface="KZ Times New Roman"/>
                          <a:ea typeface="Times New Roman"/>
                          <a:cs typeface="Times New Roman"/>
                        </a:rPr>
                        <a:t>15 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324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73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3,7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6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ІІ 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ВС-7 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latin typeface="KZ Times New Roman"/>
                          <a:ea typeface="Times New Roman"/>
                          <a:cs typeface="Times New Roman"/>
                        </a:rPr>
                        <a:t>15 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180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6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ІІІ 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ТМ-15 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latin typeface="KZ Times New Roman"/>
                          <a:ea typeface="Times New Roman"/>
                          <a:cs typeface="Times New Roman"/>
                        </a:rPr>
                        <a:t>12 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latin typeface="KZ Times New Roman"/>
                          <a:ea typeface="Times New Roman"/>
                          <a:cs typeface="Times New Roman"/>
                        </a:rPr>
                        <a:t>468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66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3,6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01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ІІІ 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А-11 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13 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86715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87655" algn="l"/>
                        </a:tabLst>
                      </a:pPr>
                      <a:r>
                        <a:rPr lang="ru-RU" sz="1600" dirty="0">
                          <a:latin typeface="KZ Times New Roman"/>
                          <a:ea typeface="Times New Roman"/>
                          <a:cs typeface="Times New Roman"/>
                        </a:rPr>
                        <a:t>	</a:t>
                      </a:r>
                      <a:r>
                        <a:rPr lang="kk-KZ" sz="1600" dirty="0">
                          <a:latin typeface="KZ Times New Roman"/>
                          <a:ea typeface="Times New Roman"/>
                          <a:cs typeface="Times New Roman"/>
                        </a:rPr>
                        <a:t>648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KZ 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KZ Times New Roman"/>
                          <a:ea typeface="Times New Roman"/>
                          <a:cs typeface="Times New Roman"/>
                        </a:rPr>
                        <a:t>4,5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6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ІІІ 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С-4 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14 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latin typeface="KZ Times New Roman"/>
                          <a:ea typeface="Times New Roman"/>
                          <a:cs typeface="Times New Roman"/>
                        </a:rPr>
                        <a:t>684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KZ 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KZ Times New Roman"/>
                          <a:ea typeface="Times New Roman"/>
                          <a:cs typeface="Times New Roman"/>
                        </a:rPr>
                        <a:t>4,5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6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600">
                        <a:latin typeface="KZ 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0" dirty="0">
                          <a:latin typeface="KZ Times New Roman"/>
                          <a:ea typeface="Times New Roman"/>
                          <a:cs typeface="Times New Roman"/>
                        </a:rPr>
                        <a:t>І жж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600" b="0" dirty="0">
                        <a:latin typeface="KZ 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600" b="0">
                        <a:latin typeface="KZ 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0" dirty="0">
                          <a:latin typeface="KZ Times New Roman"/>
                          <a:ea typeface="Times New Roman"/>
                          <a:cs typeface="Times New Roman"/>
                        </a:rPr>
                        <a:t>81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0">
                          <a:latin typeface="KZ 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b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6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0">
                          <a:latin typeface="KZ Times New Roman"/>
                          <a:ea typeface="Times New Roman"/>
                          <a:cs typeface="Times New Roman"/>
                        </a:rPr>
                        <a:t>ІІ жж</a:t>
                      </a:r>
                      <a:endParaRPr lang="ru-RU" sz="1200" b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0" dirty="0">
                          <a:latin typeface="KZ Times New Roman"/>
                          <a:ea typeface="Times New Roman"/>
                          <a:cs typeface="Times New Roman"/>
                        </a:rPr>
                        <a:t>84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0" dirty="0">
                          <a:latin typeface="KZ 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01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>
                          <a:latin typeface="KZ Times New Roman"/>
                          <a:ea typeface="Times New Roman"/>
                          <a:cs typeface="Times New Roman"/>
                        </a:rPr>
                        <a:t>Жылдық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>
                          <a:latin typeface="KZ Times New Roman"/>
                          <a:ea typeface="Times New Roman"/>
                          <a:cs typeface="Times New Roman"/>
                        </a:rPr>
                        <a:t>83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>
                          <a:latin typeface="KZ 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785918" y="214290"/>
            <a:ext cx="5851282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898525" algn="l"/>
              </a:tabLst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KZ Times New Roman"/>
                <a:ea typeface="Times New Roman" pitchFamily="18" charset="0"/>
                <a:cs typeface="Times New Roman" pitchFamily="18" charset="0"/>
              </a:rPr>
              <a:t>Өндірістік тәжірибе бойынша: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89852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428596" y="1071546"/>
          <a:ext cx="8215370" cy="47863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1142984"/>
          </a:xfrm>
        </p:spPr>
        <p:txBody>
          <a:bodyPr>
            <a:noAutofit/>
          </a:bodyPr>
          <a:lstStyle/>
          <a:p>
            <a:r>
              <a:rPr lang="en-US" sz="3200" b="1" dirty="0" err="1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WorldSkills</a:t>
            </a:r>
            <a:r>
              <a:rPr lang="kk-KZ" sz="32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Shygys</a:t>
            </a:r>
            <a:r>
              <a:rPr lang="ru-RU" sz="3200" b="1" dirty="0" smtClean="0">
                <a:solidFill>
                  <a:srgbClr val="0070C0"/>
                </a:solidFill>
                <a:cs typeface="Aharoni" pitchFamily="2" charset="-79"/>
              </a:rPr>
              <a:t>, </a:t>
            </a:r>
            <a:r>
              <a:rPr lang="en-US" sz="32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Agroskills</a:t>
            </a:r>
            <a:r>
              <a:rPr lang="en-US" sz="32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Shygys</a:t>
            </a:r>
            <a:r>
              <a:rPr lang="kk-KZ" sz="3200" b="1" dirty="0" smtClean="0">
                <a:solidFill>
                  <a:srgbClr val="0070C0"/>
                </a:solidFill>
                <a:cs typeface="Aharoni" pitchFamily="2" charset="-79"/>
              </a:rPr>
              <a:t> </a:t>
            </a:r>
            <a:br>
              <a:rPr lang="kk-KZ" sz="3200" b="1" dirty="0" smtClean="0">
                <a:solidFill>
                  <a:srgbClr val="0070C0"/>
                </a:solidFill>
                <a:cs typeface="Aharoni" pitchFamily="2" charset="-79"/>
              </a:rPr>
            </a:br>
            <a:r>
              <a:rPr lang="kk-KZ" sz="3200" b="1" dirty="0" smtClean="0">
                <a:solidFill>
                  <a:srgbClr val="0070C0"/>
                </a:solidFill>
                <a:cs typeface="Aharoni" pitchFamily="2" charset="-79"/>
              </a:rPr>
              <a:t>чемпионаты</a:t>
            </a:r>
            <a:br>
              <a:rPr lang="kk-KZ" sz="3200" b="1" dirty="0" smtClean="0">
                <a:solidFill>
                  <a:srgbClr val="0070C0"/>
                </a:solidFill>
                <a:cs typeface="Aharoni" pitchFamily="2" charset="-79"/>
              </a:rPr>
            </a:br>
            <a:endParaRPr lang="ru-RU" sz="3200" b="1" dirty="0">
              <a:solidFill>
                <a:srgbClr val="0070C0"/>
              </a:solidFill>
              <a:cs typeface="Aharoni" pitchFamily="2" charset="-79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71472" y="2786058"/>
            <a:ext cx="8229600" cy="32147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k-KZ" sz="3100" b="1" dirty="0" smtClean="0">
                <a:latin typeface="Aharoni" pitchFamily="2" charset="-79"/>
                <a:ea typeface="+mj-ea"/>
                <a:cs typeface="Aharoni" pitchFamily="2" charset="-79"/>
              </a:rPr>
              <a:t>Құзыреттіліктер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kk-KZ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kk-KZ" sz="2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Аспаздық іс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kk-KZ" sz="2700" b="1" dirty="0" smtClean="0">
                <a:latin typeface="+mj-lt"/>
                <a:ea typeface="+mj-ea"/>
                <a:cs typeface="Aharoni" pitchFamily="2" charset="-79"/>
              </a:rPr>
              <a:t>Слесарлық іс</a:t>
            </a:r>
          </a:p>
          <a:p>
            <a:pPr lvl="0">
              <a:spcBef>
                <a:spcPct val="0"/>
              </a:spcBef>
              <a:buFont typeface="Wingdings" pitchFamily="2" charset="2"/>
              <a:buChar char="Ø"/>
              <a:defRPr/>
            </a:pPr>
            <a:r>
              <a:rPr lang="kk-KZ" sz="2700" b="1" dirty="0" smtClean="0">
                <a:latin typeface="+mj-lt"/>
                <a:ea typeface="+mj-ea"/>
                <a:cs typeface="Aharoni" pitchFamily="2" charset="-79"/>
              </a:rPr>
              <a:t>Құрғақ  құрылыс және сылақ жұмыстары</a:t>
            </a:r>
          </a:p>
          <a:p>
            <a:pPr lvl="0">
              <a:spcBef>
                <a:spcPct val="0"/>
              </a:spcBef>
              <a:buFont typeface="Wingdings" pitchFamily="2" charset="2"/>
              <a:buChar char="Ø"/>
              <a:defRPr/>
            </a:pPr>
            <a:r>
              <a:rPr lang="kk-KZ" sz="2900" b="1" dirty="0" smtClean="0">
                <a:latin typeface="+mj-lt"/>
                <a:ea typeface="+mj-ea"/>
                <a:cs typeface="Aharoni" pitchFamily="2" charset="-79"/>
              </a:rPr>
              <a:t>Ветеринария</a:t>
            </a:r>
            <a:endParaRPr lang="en-US" sz="2900" b="1" dirty="0" smtClean="0">
              <a:latin typeface="+mj-lt"/>
              <a:ea typeface="+mj-ea"/>
              <a:cs typeface="Aharoni" pitchFamily="2" charset="-79"/>
            </a:endParaRPr>
          </a:p>
          <a:p>
            <a:pPr lvl="0">
              <a:spcBef>
                <a:spcPct val="0"/>
              </a:spcBef>
              <a:buFont typeface="Wingdings" pitchFamily="2" charset="2"/>
              <a:buChar char="Ø"/>
              <a:defRPr/>
            </a:pPr>
            <a:r>
              <a:rPr lang="kk-KZ" sz="2900" b="1" dirty="0" smtClean="0">
                <a:latin typeface="+mj-lt"/>
                <a:ea typeface="+mj-ea"/>
                <a:cs typeface="Aharoni" pitchFamily="2" charset="-79"/>
              </a:rPr>
              <a:t>Слесарь-жөндеуші</a:t>
            </a:r>
            <a:endParaRPr lang="kk-KZ" sz="3600" b="1" dirty="0" smtClean="0">
              <a:latin typeface="+mj-lt"/>
              <a:ea typeface="+mj-ea"/>
              <a:cs typeface="Aharoni" pitchFamily="2" charset="-79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lang="kk-KZ" sz="3600" b="1" dirty="0" smtClean="0">
              <a:latin typeface="+mj-lt"/>
              <a:ea typeface="+mj-ea"/>
              <a:cs typeface="Aharoni" pitchFamily="2" charset="-79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lang="kk-KZ" sz="4400" b="1" dirty="0" smtClean="0">
              <a:latin typeface="+mj-lt"/>
              <a:ea typeface="+mj-ea"/>
              <a:cs typeface="Aharoni" pitchFamily="2" charset="-79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Aharoni" pitchFamily="2" charset="-79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Администратор\Favorites\Downloads\WhatsApp Image 2022-06-26 at 23.13.43.jpe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3714744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tretch>
            <a:fillRect/>
          </a:stretch>
        </p:blipFill>
        <p:spPr>
          <a:xfrm>
            <a:off x="5500694" y="214290"/>
            <a:ext cx="3286148" cy="2643206"/>
          </a:xfrm>
          <a:prstGeom prst="rect">
            <a:avLst/>
          </a:prstGeom>
        </p:spPr>
      </p:pic>
      <p:pic>
        <p:nvPicPr>
          <p:cNvPr id="6" name="Picture 2" descr="D:\Desktop\сараптамалар маусым 2022\сл дело\WhatsApp Image 2022-06-28 at 10.37.17.jpe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4143380"/>
            <a:ext cx="4286280" cy="2428892"/>
          </a:xfrm>
          <a:prstGeom prst="rect">
            <a:avLst/>
          </a:prstGeom>
          <a:noFill/>
        </p:spPr>
      </p:pic>
      <p:pic>
        <p:nvPicPr>
          <p:cNvPr id="7" name="Picture 5" descr="D:\Desktop\дидар\WhatsApp Unknown 2022-06-27 at 08.45.57\WhatsApp Image 2022-06-28 at 13.44.45 (1)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42" y="3857628"/>
            <a:ext cx="3612651" cy="2709488"/>
          </a:xfrm>
          <a:prstGeom prst="rect">
            <a:avLst/>
          </a:prstGeom>
          <a:noFill/>
        </p:spPr>
      </p:pic>
      <p:pic>
        <p:nvPicPr>
          <p:cNvPr id="8" name="Picture 5" descr="D:\Desktop\сараптамалар маусым 2022\WhatsApp Image 2022-06-06 at 15.31.47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868" y="2300318"/>
            <a:ext cx="2185973" cy="27717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256</Words>
  <Application>Microsoft Office PowerPoint</Application>
  <PresentationFormat>Экран (4:3)</PresentationFormat>
  <Paragraphs>189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WorldSkills Shygys,  Agroskills Shygys  чемпионаты 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админ</cp:lastModifiedBy>
  <cp:revision>75</cp:revision>
  <dcterms:created xsi:type="dcterms:W3CDTF">2021-12-30T15:45:57Z</dcterms:created>
  <dcterms:modified xsi:type="dcterms:W3CDTF">2023-01-17T15:35:17Z</dcterms:modified>
</cp:coreProperties>
</file>